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8" r:id="rId2"/>
  </p:sldMasterIdLst>
  <p:notesMasterIdLst>
    <p:notesMasterId r:id="rId19"/>
  </p:notesMasterIdLst>
  <p:handoutMasterIdLst>
    <p:handoutMasterId r:id="rId20"/>
  </p:handoutMasterIdLst>
  <p:sldIdLst>
    <p:sldId id="1573" r:id="rId3"/>
    <p:sldId id="1536" r:id="rId4"/>
    <p:sldId id="1386" r:id="rId5"/>
    <p:sldId id="1561" r:id="rId6"/>
    <p:sldId id="1559" r:id="rId7"/>
    <p:sldId id="1560" r:id="rId8"/>
    <p:sldId id="1562" r:id="rId9"/>
    <p:sldId id="1565" r:id="rId10"/>
    <p:sldId id="1564" r:id="rId11"/>
    <p:sldId id="1566" r:id="rId12"/>
    <p:sldId id="1571" r:id="rId13"/>
    <p:sldId id="1577" r:id="rId14"/>
    <p:sldId id="1574" r:id="rId15"/>
    <p:sldId id="1579" r:id="rId16"/>
    <p:sldId id="1581" r:id="rId17"/>
    <p:sldId id="1583" r:id="rId18"/>
  </p:sldIdLst>
  <p:sldSz cx="9144000" cy="6858000" type="screen4x3"/>
  <p:notesSz cx="6699250" cy="9836150"/>
  <p:custDataLst>
    <p:tags r:id="rId2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13">
          <p15:clr>
            <a:srgbClr val="A4A3A4"/>
          </p15:clr>
        </p15:guide>
        <p15:guide id="3" pos="5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B8B"/>
    <a:srgbClr val="00CC00"/>
    <a:srgbClr val="873AC0"/>
    <a:srgbClr val="EE8008"/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3" autoAdjust="0"/>
  </p:normalViewPr>
  <p:slideViewPr>
    <p:cSldViewPr snapToGrid="0">
      <p:cViewPr varScale="1">
        <p:scale>
          <a:sx n="96" d="100"/>
          <a:sy n="96" d="100"/>
        </p:scale>
        <p:origin x="1398" y="90"/>
      </p:cViewPr>
      <p:guideLst>
        <p:guide orient="horz" pos="4319"/>
        <p:guide pos="213"/>
        <p:guide pos="55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Nájera López" userId="d277ca4c-20ff-4c00-aab7-ba71a1c41ae2" providerId="ADAL" clId="{4A970463-2173-45AB-9B35-9C1060AD4E66}"/>
    <pc:docChg chg="addSld delSld modSld">
      <pc:chgData name="Alberto Nájera López" userId="d277ca4c-20ff-4c00-aab7-ba71a1c41ae2" providerId="ADAL" clId="{4A970463-2173-45AB-9B35-9C1060AD4E66}" dt="2024-11-18T12:30:26.022" v="197" actId="47"/>
      <pc:docMkLst>
        <pc:docMk/>
      </pc:docMkLst>
      <pc:sldChg chg="addSp modSp mod modAnim">
        <pc:chgData name="Alberto Nájera López" userId="d277ca4c-20ff-4c00-aab7-ba71a1c41ae2" providerId="ADAL" clId="{4A970463-2173-45AB-9B35-9C1060AD4E66}" dt="2024-11-18T12:30:15.388" v="195" actId="122"/>
        <pc:sldMkLst>
          <pc:docMk/>
          <pc:sldMk cId="3247998542" sldId="1573"/>
        </pc:sldMkLst>
        <pc:spChg chg="add mod">
          <ac:chgData name="Alberto Nájera López" userId="d277ca4c-20ff-4c00-aab7-ba71a1c41ae2" providerId="ADAL" clId="{4A970463-2173-45AB-9B35-9C1060AD4E66}" dt="2024-11-18T12:30:15.388" v="195" actId="122"/>
          <ac:spMkLst>
            <pc:docMk/>
            <pc:sldMk cId="3247998542" sldId="1573"/>
            <ac:spMk id="2" creationId="{50BD0E84-0455-9122-A807-9A2A7C48455D}"/>
          </ac:spMkLst>
        </pc:spChg>
        <pc:spChg chg="mod">
          <ac:chgData name="Alberto Nájera López" userId="d277ca4c-20ff-4c00-aab7-ba71a1c41ae2" providerId="ADAL" clId="{4A970463-2173-45AB-9B35-9C1060AD4E66}" dt="2024-11-18T12:30:11.682" v="193" actId="14100"/>
          <ac:spMkLst>
            <pc:docMk/>
            <pc:sldMk cId="3247998542" sldId="1573"/>
            <ac:spMk id="733198" creationId="{00000000-0000-0000-0000-000000000000}"/>
          </ac:spMkLst>
        </pc:spChg>
      </pc:sldChg>
      <pc:sldChg chg="del">
        <pc:chgData name="Alberto Nájera López" userId="d277ca4c-20ff-4c00-aab7-ba71a1c41ae2" providerId="ADAL" clId="{4A970463-2173-45AB-9B35-9C1060AD4E66}" dt="2024-11-18T12:30:26.022" v="197" actId="47"/>
        <pc:sldMkLst>
          <pc:docMk/>
          <pc:sldMk cId="1301577667" sldId="1582"/>
        </pc:sldMkLst>
      </pc:sldChg>
      <pc:sldChg chg="add">
        <pc:chgData name="Alberto Nájera López" userId="d277ca4c-20ff-4c00-aab7-ba71a1c41ae2" providerId="ADAL" clId="{4A970463-2173-45AB-9B35-9C1060AD4E66}" dt="2024-11-18T12:30:24.653" v="196"/>
        <pc:sldMkLst>
          <pc:docMk/>
          <pc:sldMk cId="1528664293" sldId="15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1792F828-5C03-4846-95FA-6291E063326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7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00C8D1C8-D156-4B02-9DFC-4747A87D05B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86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6EACB-7143-44CA-988C-2594027D83D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/>
          </a:p>
        </p:txBody>
      </p:sp>
      <p:sp>
        <p:nvSpPr>
          <p:cNvPr id="1536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:p14="http://schemas.microsoft.com/office/powerpoint/2010/main" val="225643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8D1C8-D156-4B02-9DFC-4747A87D05B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4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1A2D5-9E64-4DD5-897B-8B6E2E05AAC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28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E0453-D0B2-2D6A-14CA-3EA6237B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90B2D81-C87C-0939-D6A4-FA8D251E0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6EACB-7143-44CA-988C-2594027D83D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3EB38980-C393-022C-84AA-1844D71BC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/>
          </a:p>
        </p:txBody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7AFAAAAF-261D-8D79-CFB6-8C9C8ED988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:p14="http://schemas.microsoft.com/office/powerpoint/2010/main" val="27535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1CCA3BB7-434E-4BB2-A2C0-1C740133EEB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1E3F424-C23B-4F4C-BBD3-945B885B90E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4459252" y="143624"/>
            <a:ext cx="4510087" cy="328613"/>
          </a:xfrm>
        </p:spPr>
        <p:txBody>
          <a:bodyPr/>
          <a:lstStyle>
            <a:lvl1pPr algn="r">
              <a:defRPr sz="1400" b="1" baseline="0">
                <a:solidFill>
                  <a:schemeClr val="bg1">
                    <a:lumMod val="9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14375" indent="-188913">
              <a:buFont typeface="Arial" panose="020B0604020202020204" pitchFamily="34" charset="0"/>
              <a:buChar char="•"/>
              <a:defRPr/>
            </a:lvl2pPr>
            <a:lvl3pPr marL="989013" indent="-179388">
              <a:defRPr/>
            </a:lvl3pPr>
            <a:lvl4pPr marL="1255713" indent="-188913">
              <a:defRPr/>
            </a:lvl4pPr>
            <a:lvl5pPr marL="1703388" indent="-207963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FA774568-F9DB-4C1A-ABE2-0BFD431101D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C36B54DF-CCEC-4414-A88B-CA768461085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1CCA3BB7-434E-4BB2-A2C0-1C740133EEB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1E3F424-C23B-4F4C-BBD3-945B885B90E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382234"/>
            <a:ext cx="4186237" cy="4526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382234"/>
            <a:ext cx="4186238" cy="45264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6225" y="6408738"/>
            <a:ext cx="276225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C36B54DF-CCEC-4414-A88B-CA768461085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6137329"/>
            <a:ext cx="9144000" cy="720671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48353"/>
            <a:ext cx="8524875" cy="50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 bwMode="auto">
          <a:xfrm>
            <a:off x="6113722" y="6648771"/>
            <a:ext cx="3030278" cy="30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Alberto Nájera López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92988" y="6571279"/>
            <a:ext cx="8896027" cy="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2988" y="1115875"/>
            <a:ext cx="8896027" cy="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6 Marcador de texto"/>
          <p:cNvSpPr txBox="1">
            <a:spLocks/>
          </p:cNvSpPr>
          <p:nvPr userDrawn="1"/>
        </p:nvSpPr>
        <p:spPr bwMode="auto">
          <a:xfrm>
            <a:off x="4040722" y="95842"/>
            <a:ext cx="506394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1400" b="1" dirty="0">
                <a:solidFill>
                  <a:srgbClr val="F2F2F2"/>
                </a:solidFill>
                <a:latin typeface="Calibri" pitchFamily="34" charset="0"/>
              </a:rPr>
              <a:t>Guía de Valorización de la Actividad Divulgadora</a:t>
            </a:r>
          </a:p>
        </p:txBody>
      </p:sp>
      <p:sp>
        <p:nvSpPr>
          <p:cNvPr id="14" name="3 Marcador de pie de página">
            <a:extLst>
              <a:ext uri="{FF2B5EF4-FFF2-40B4-BE49-F238E27FC236}">
                <a16:creationId xmlns:a16="http://schemas.microsoft.com/office/drawing/2014/main" id="{3B47A9FD-4763-43A8-BF38-D3BFB1C7BF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1" y="6648771"/>
            <a:ext cx="2998380" cy="30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RedDivulga – CRUE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92B8B5-C214-B65B-E888-8084196AD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40"/>
          <a:stretch/>
        </p:blipFill>
        <p:spPr>
          <a:xfrm>
            <a:off x="-1" y="-1"/>
            <a:ext cx="2000697" cy="482813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just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just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just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just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just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48353"/>
            <a:ext cx="8524875" cy="49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ara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dit.niso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1661"/>
            <a:ext cx="9144000" cy="2067339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1800"/>
              </a:spcAft>
              <a:defRPr/>
            </a:pP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valorización de la actividad divulgadora 2.0</a:t>
            </a:r>
            <a:b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2024</a:t>
            </a:r>
            <a:endParaRPr lang="de-DE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FC9925-29C9-55B9-8D82-4F7C89E54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40"/>
          <a:stretch/>
        </p:blipFill>
        <p:spPr>
          <a:xfrm>
            <a:off x="1388862" y="4317825"/>
            <a:ext cx="6366276" cy="1536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BD0E84-0455-9122-A807-9A2A7C48455D}"/>
              </a:ext>
            </a:extLst>
          </p:cNvPr>
          <p:cNvSpPr txBox="1"/>
          <p:nvPr/>
        </p:nvSpPr>
        <p:spPr>
          <a:xfrm>
            <a:off x="76516" y="3167390"/>
            <a:ext cx="9067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Aprobada por la Red de Cultura Científica y Divulgación (Red Divulga) de la Sectorial I+D+i de Crue reunida en Cuenca, 13 de noviembre de 2024.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9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886DB5-CF91-C31C-6DBB-BE6D19315756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77B8B"/>
          </a:solidFill>
          <a:ln w="12700" cap="flat" cmpd="sng" algn="ctr">
            <a:solidFill>
              <a:srgbClr val="177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ome - Aneca Web">
            <a:extLst>
              <a:ext uri="{FF2B5EF4-FFF2-40B4-BE49-F238E27FC236}">
                <a16:creationId xmlns:a16="http://schemas.microsoft.com/office/drawing/2014/main" id="{66A3C6AD-59D5-39B4-7106-F630270E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2790825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2B5FBC-F880-8F01-8929-A8279EDA62A6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7064488-7978-A14A-FF41-71916ACF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94" y="1440461"/>
            <a:ext cx="2543175" cy="3481583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F2EC97D-57AA-D23F-ECAB-05417EB62129}"/>
              </a:ext>
            </a:extLst>
          </p:cNvPr>
          <p:cNvCxnSpPr/>
          <p:nvPr/>
        </p:nvCxnSpPr>
        <p:spPr>
          <a:xfrm>
            <a:off x="92869" y="6541715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hape 294">
            <a:extLst>
              <a:ext uri="{FF2B5EF4-FFF2-40B4-BE49-F238E27FC236}">
                <a16:creationId xmlns:a16="http://schemas.microsoft.com/office/drawing/2014/main" id="{53AF4629-55C1-FD8F-7963-A6D9EDD21E66}"/>
              </a:ext>
            </a:extLst>
          </p:cNvPr>
          <p:cNvSpPr/>
          <p:nvPr/>
        </p:nvSpPr>
        <p:spPr>
          <a:xfrm>
            <a:off x="8607515" y="6223208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08FE2E-2201-F99A-1ABF-4759E8B83FA8}"/>
              </a:ext>
            </a:extLst>
          </p:cNvPr>
          <p:cNvSpPr txBox="1"/>
          <p:nvPr/>
        </p:nvSpPr>
        <p:spPr>
          <a:xfrm>
            <a:off x="8386762" y="6541714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2024</a:t>
            </a:r>
          </a:p>
        </p:txBody>
      </p:sp>
      <p:sp>
        <p:nvSpPr>
          <p:cNvPr id="9" name="Shape 253">
            <a:extLst>
              <a:ext uri="{FF2B5EF4-FFF2-40B4-BE49-F238E27FC236}">
                <a16:creationId xmlns:a16="http://schemas.microsoft.com/office/drawing/2014/main" id="{7897FCF9-1B53-5C72-1CE5-8573A5140AEB}"/>
              </a:ext>
            </a:extLst>
          </p:cNvPr>
          <p:cNvSpPr/>
          <p:nvPr/>
        </p:nvSpPr>
        <p:spPr>
          <a:xfrm>
            <a:off x="5749408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54128BE-7B91-8A9B-3503-C7B91ACC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0" y="1783511"/>
            <a:ext cx="5401635" cy="32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DA5F34A-7409-598F-127C-EA853E56DB1A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7FFBD2-FBBC-0D2C-4E85-FDCF427F446E}"/>
              </a:ext>
            </a:extLst>
          </p:cNvPr>
          <p:cNvSpPr/>
          <p:nvPr/>
        </p:nvSpPr>
        <p:spPr bwMode="auto">
          <a:xfrm>
            <a:off x="2196704" y="1468758"/>
            <a:ext cx="4223047" cy="29027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97A0A53-596D-119A-2768-A2CFEE490EFC}"/>
              </a:ext>
            </a:extLst>
          </p:cNvPr>
          <p:cNvSpPr/>
          <p:nvPr/>
        </p:nvSpPr>
        <p:spPr bwMode="auto">
          <a:xfrm>
            <a:off x="4965240" y="4737857"/>
            <a:ext cx="2875858" cy="29027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B0FCC2-6D41-B6D8-56E8-8EA96753D9E6}"/>
              </a:ext>
            </a:extLst>
          </p:cNvPr>
          <p:cNvSpPr/>
          <p:nvPr/>
        </p:nvSpPr>
        <p:spPr bwMode="auto">
          <a:xfrm>
            <a:off x="933352" y="4953832"/>
            <a:ext cx="4666756" cy="290274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3E447A9-CC41-2EBE-789E-DFCAE2F3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2334"/>
            <a:ext cx="9144000" cy="42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C937C8-4E18-F049-B2AF-A35BBB78848D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08E2C-64CD-BC3C-1AA2-CEEFADC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7" y="680831"/>
            <a:ext cx="7823346" cy="4631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E48BB6-210D-023A-3801-F4AF81D25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40"/>
          <a:stretch/>
        </p:blipFill>
        <p:spPr>
          <a:xfrm>
            <a:off x="230190" y="5915053"/>
            <a:ext cx="3306647" cy="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C937C8-4E18-F049-B2AF-A35BBB78848D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08E2C-64CD-BC3C-1AA2-CEEFADC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16" t="24013" r="26754"/>
          <a:stretch/>
        </p:blipFill>
        <p:spPr>
          <a:xfrm>
            <a:off x="495512" y="300394"/>
            <a:ext cx="2896452" cy="28185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A11454-1CA5-2A8D-D1FE-98BF553E0BC8}"/>
              </a:ext>
            </a:extLst>
          </p:cNvPr>
          <p:cNvSpPr txBox="1"/>
          <p:nvPr/>
        </p:nvSpPr>
        <p:spPr>
          <a:xfrm>
            <a:off x="3913020" y="1222382"/>
            <a:ext cx="50419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Publicaciones y recursos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Medios audiovisuales e Internet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Formación, actividades interactivas y concursos, Premios y distinciones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Proyectos de divulgación o actividades de coordinación relacionadas.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5CA454-9179-0114-EF7F-9688EF6A7C63}"/>
              </a:ext>
            </a:extLst>
          </p:cNvPr>
          <p:cNvSpPr txBox="1"/>
          <p:nvPr/>
        </p:nvSpPr>
        <p:spPr>
          <a:xfrm>
            <a:off x="3913020" y="466336"/>
            <a:ext cx="527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Categorías: A, B y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 social: bajo, medio, alto y muy alto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7713E9-B215-4AED-C606-66D07C7085A8}"/>
              </a:ext>
            </a:extLst>
          </p:cNvPr>
          <p:cNvSpPr txBox="1"/>
          <p:nvPr/>
        </p:nvSpPr>
        <p:spPr>
          <a:xfrm>
            <a:off x="3913020" y="3668772"/>
            <a:ext cx="5041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muchos casos, estas actividades son coordinadas u organizadas por estas estructuras en el marco de eventos específicos o de su plan de divulgación institucional.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DAD80E-AEDC-83BD-62F4-F56C16048FBB}"/>
              </a:ext>
            </a:extLst>
          </p:cNvPr>
          <p:cNvSpPr txBox="1"/>
          <p:nvPr/>
        </p:nvSpPr>
        <p:spPr>
          <a:xfrm>
            <a:off x="3913020" y="3086423"/>
            <a:ext cx="5041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hay “Otros méritos”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Narrativa.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753015-912B-50B9-340B-95B4A15B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7" y="3739084"/>
            <a:ext cx="2161671" cy="17513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F14C37-F840-A9AF-238C-5099DC3AC0FC}"/>
              </a:ext>
            </a:extLst>
          </p:cNvPr>
          <p:cNvSpPr txBox="1"/>
          <p:nvPr/>
        </p:nvSpPr>
        <p:spPr>
          <a:xfrm>
            <a:off x="3913020" y="5490404"/>
            <a:ext cx="5041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 la Comisión o la Agencia de evaluación la que establezca las condiciones mínimas para una evaluación positiva o cuantificación de las aportaciones de acuerdo con sus criterios.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966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C937C8-4E18-F049-B2AF-A35BBB78848D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5CA454-9179-0114-EF7F-9688EF6A7C63}"/>
              </a:ext>
            </a:extLst>
          </p:cNvPr>
          <p:cNvSpPr txBox="1"/>
          <p:nvPr/>
        </p:nvSpPr>
        <p:spPr>
          <a:xfrm>
            <a:off x="127709" y="200705"/>
            <a:ext cx="8827281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/>
              <a:t>Publicaciones y recursos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Libro de divulgación científica (Categoría 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Capítulos de libro (Categoría 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Artículos de divulgación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Exposiciones (Categoría A/B)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Creación de materiales físicos o virtuales (Categoría B/C)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b="1" dirty="0"/>
              <a:t>Medios audiovisuales e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Asesoramiento a medios de comunicación, entrevistas o fuente informativa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Televisión, radio, podcast, canales de </a:t>
            </a:r>
            <a:r>
              <a:rPr lang="es-ES" sz="1400" i="1" dirty="0" err="1"/>
              <a:t>streaming</a:t>
            </a:r>
            <a:r>
              <a:rPr lang="es-ES" sz="1400" i="1" dirty="0"/>
              <a:t> u otros medios audiovisuales (Categoría A/B)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Blogs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Redes sociales (Categoría B/C)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b="1" dirty="0"/>
              <a:t>Formación, actividades interactivas y concursos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Cursos impartidos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Actividades interactivas presenciales (Categoría A/B)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Actividades interactivas en línea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Conferencias, mesas redondas (Categoría B/C)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Espectáculos de divulgación (Categoría A/B)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Concursos (Categoría B/C)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b="1" dirty="0"/>
              <a:t>Premios y distinciones (Categoría A/B)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b="1" dirty="0"/>
              <a:t>Proyectos de divulgación o actividades de coordinación relacionadas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i="1" dirty="0"/>
              <a:t>Proyectos de divulgación, ciencia ciudadana (Categoría A/B)</a:t>
            </a:r>
            <a:endParaRPr lang="es-ES" sz="1400" i="1" strike="sngStrike" dirty="0">
              <a:highlight>
                <a:srgbClr val="FFFF00"/>
              </a:highlight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40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A3CD86D-B129-9F3C-C9E4-FDCA8732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>
            <a:extLst>
              <a:ext uri="{FF2B5EF4-FFF2-40B4-BE49-F238E27FC236}">
                <a16:creationId xmlns:a16="http://schemas.microsoft.com/office/drawing/2014/main" id="{2AAF44F0-99FD-EF1E-DDC2-D507C432BB1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61661"/>
            <a:ext cx="9144000" cy="2067339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1800"/>
              </a:spcAft>
              <a:defRPr/>
            </a:pP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valorización de la actividad divulgadora 2.0</a:t>
            </a:r>
            <a:b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2024</a:t>
            </a:r>
            <a:endParaRPr lang="de-DE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D8775C-77B4-235B-90A1-1EE1AC599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40"/>
          <a:stretch/>
        </p:blipFill>
        <p:spPr>
          <a:xfrm>
            <a:off x="1388862" y="4317825"/>
            <a:ext cx="6366276" cy="1536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6FF1AC-6BD4-E457-6721-E88724000D8F}"/>
              </a:ext>
            </a:extLst>
          </p:cNvPr>
          <p:cNvSpPr txBox="1"/>
          <p:nvPr/>
        </p:nvSpPr>
        <p:spPr>
          <a:xfrm>
            <a:off x="76516" y="3167390"/>
            <a:ext cx="9067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Aprobada por la Red de Cultura Científica y Divulgación (Red Divulga) de la Sectorial I+D+i de Crue reunida en Cuenca, 13 de noviembre de 2024.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6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B4B52B-1D6A-4F51-C843-C5E9A32E1478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n 2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26664AF0-C333-41AE-8EC9-4157D5A4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82F1BEFB-B0DB-5415-2788-64B0E319DBD2}"/>
              </a:ext>
            </a:extLst>
          </p:cNvPr>
          <p:cNvSpPr/>
          <p:nvPr/>
        </p:nvSpPr>
        <p:spPr bwMode="auto">
          <a:xfrm rot="11897927">
            <a:off x="8071240" y="4260388"/>
            <a:ext cx="653873" cy="388237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E1363D-B678-4535-B4E8-86D0B4B2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65" y="6060032"/>
            <a:ext cx="7556269" cy="7979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2EC0966-E691-4978-8CC0-99945F8E37FA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D71B87-0BBA-4198-966F-0053BA0D7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1"/>
          <a:stretch/>
        </p:blipFill>
        <p:spPr>
          <a:xfrm>
            <a:off x="2433529" y="78956"/>
            <a:ext cx="4632884" cy="56121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5DE505-39E2-4F9C-9F15-FDEF0D5D2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21"/>
          <a:stretch/>
        </p:blipFill>
        <p:spPr>
          <a:xfrm>
            <a:off x="5345003" y="5868691"/>
            <a:ext cx="3617854" cy="7979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EE46AE-3821-4987-A7CA-5A4C19FEB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40"/>
          <a:stretch/>
        </p:blipFill>
        <p:spPr>
          <a:xfrm>
            <a:off x="230190" y="5915053"/>
            <a:ext cx="3306647" cy="797968"/>
          </a:xfrm>
          <a:prstGeom prst="rect">
            <a:avLst/>
          </a:prstGeom>
        </p:spPr>
      </p:pic>
      <p:pic>
        <p:nvPicPr>
          <p:cNvPr id="9218" name="Picture 2" descr="Resultado de imagen de cvn fecyt">
            <a:extLst>
              <a:ext uri="{FF2B5EF4-FFF2-40B4-BE49-F238E27FC236}">
                <a16:creationId xmlns:a16="http://schemas.microsoft.com/office/drawing/2014/main" id="{8424BD4E-56A6-4BDC-9731-163437EB9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t="19311" r="59261" b="67969"/>
          <a:stretch/>
        </p:blipFill>
        <p:spPr bwMode="auto">
          <a:xfrm>
            <a:off x="3798998" y="5965454"/>
            <a:ext cx="1301863" cy="6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2A6041-1C28-B1A5-4F2C-EC8F6332958F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GYA represented in European Coalition on Reforming Research Assessment -  Global Young Academy">
            <a:extLst>
              <a:ext uri="{FF2B5EF4-FFF2-40B4-BE49-F238E27FC236}">
                <a16:creationId xmlns:a16="http://schemas.microsoft.com/office/drawing/2014/main" id="{9EB4CE37-A055-6C1B-CBFD-E2B2804A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4605"/>
          <a:stretch/>
        </p:blipFill>
        <p:spPr bwMode="auto">
          <a:xfrm>
            <a:off x="1376393" y="3618370"/>
            <a:ext cx="6391214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FNRS has endorsed the DORA declaration.">
            <a:extLst>
              <a:ext uri="{FF2B5EF4-FFF2-40B4-BE49-F238E27FC236}">
                <a16:creationId xmlns:a16="http://schemas.microsoft.com/office/drawing/2014/main" id="{CDE4387B-C314-F8FF-CD7E-F17E2B0C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4404"/>
            <a:ext cx="5638800" cy="24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4A6D8B-BE8C-182A-E9BC-709DCF9C76A0}"/>
              </a:ext>
            </a:extLst>
          </p:cNvPr>
          <p:cNvSpPr txBox="1"/>
          <p:nvPr/>
        </p:nvSpPr>
        <p:spPr>
          <a:xfrm>
            <a:off x="1962150" y="3290501"/>
            <a:ext cx="52197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highlight>
                  <a:srgbClr val="FFFFFF"/>
                </a:highlight>
              </a:rPr>
              <a:t>Declaration on Research Assessment (DORA)</a:t>
            </a:r>
            <a:endParaRPr lang="en-US" sz="1500">
              <a:highlight>
                <a:srgbClr val="FFFFFF"/>
              </a:highlight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6A6329-BE25-A847-961E-7E49A0188F93}"/>
              </a:ext>
            </a:extLst>
          </p:cNvPr>
          <p:cNvSpPr txBox="1"/>
          <p:nvPr/>
        </p:nvSpPr>
        <p:spPr>
          <a:xfrm>
            <a:off x="1962150" y="5692273"/>
            <a:ext cx="52197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highlight>
                  <a:srgbClr val="FFFFFF"/>
                </a:highlight>
              </a:rPr>
              <a:t>Coalition for Advancing Research Assessment: </a:t>
            </a:r>
            <a:r>
              <a:rPr lang="en-US" sz="1500" err="1">
                <a:highlight>
                  <a:srgbClr val="FFFFFF"/>
                </a:highlight>
              </a:rPr>
              <a:t>CoARA</a:t>
            </a:r>
            <a:endParaRPr lang="en-US" sz="1500">
              <a:highlight>
                <a:srgbClr val="FFFFFF"/>
              </a:highlight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288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677008-E91B-A5A2-4452-C255F3AA5759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2D72D0-476A-E3A7-FCF4-4539DE42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96" y="1458462"/>
            <a:ext cx="2563236" cy="3392144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F2EC97D-57AA-D23F-ECAB-05417EB62129}"/>
              </a:ext>
            </a:extLst>
          </p:cNvPr>
          <p:cNvCxnSpPr/>
          <p:nvPr/>
        </p:nvCxnSpPr>
        <p:spPr>
          <a:xfrm>
            <a:off x="92869" y="6582510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hape 294">
            <a:extLst>
              <a:ext uri="{FF2B5EF4-FFF2-40B4-BE49-F238E27FC236}">
                <a16:creationId xmlns:a16="http://schemas.microsoft.com/office/drawing/2014/main" id="{53AF4629-55C1-FD8F-7963-A6D9EDD21E66}"/>
              </a:ext>
            </a:extLst>
          </p:cNvPr>
          <p:cNvSpPr/>
          <p:nvPr/>
        </p:nvSpPr>
        <p:spPr>
          <a:xfrm>
            <a:off x="458579" y="6264003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08FE2E-2201-F99A-1ABF-4759E8B83FA8}"/>
              </a:ext>
            </a:extLst>
          </p:cNvPr>
          <p:cNvSpPr txBox="1"/>
          <p:nvPr/>
        </p:nvSpPr>
        <p:spPr>
          <a:xfrm>
            <a:off x="237826" y="6582509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2022</a:t>
            </a:r>
          </a:p>
        </p:txBody>
      </p:sp>
      <p:sp>
        <p:nvSpPr>
          <p:cNvPr id="7" name="Shape 253">
            <a:extLst>
              <a:ext uri="{FF2B5EF4-FFF2-40B4-BE49-F238E27FC236}">
                <a16:creationId xmlns:a16="http://schemas.microsoft.com/office/drawing/2014/main" id="{83F36318-13EA-9134-7D0D-0C5A236EF9F8}"/>
              </a:ext>
            </a:extLst>
          </p:cNvPr>
          <p:cNvSpPr/>
          <p:nvPr/>
        </p:nvSpPr>
        <p:spPr>
          <a:xfrm>
            <a:off x="751165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4B76A1-23DC-9CBB-FDC7-97BBE4789E31}"/>
              </a:ext>
            </a:extLst>
          </p:cNvPr>
          <p:cNvSpPr txBox="1"/>
          <p:nvPr/>
        </p:nvSpPr>
        <p:spPr>
          <a:xfrm>
            <a:off x="4071938" y="334536"/>
            <a:ext cx="443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Ley 17/2022, de 5 de septiembre, por la que se modifica la Ley 14/2011, de 1 de junio, de la Ciencia, la Tecnología y la Innovación.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DDECFB-7037-6833-ECC1-73DAA6FBD7B9}"/>
              </a:ext>
            </a:extLst>
          </p:cNvPr>
          <p:cNvSpPr txBox="1"/>
          <p:nvPr/>
        </p:nvSpPr>
        <p:spPr>
          <a:xfrm>
            <a:off x="4071938" y="1827576"/>
            <a:ext cx="443519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/>
              <a:t>Artículo 2. Objetivos generales.</a:t>
            </a:r>
          </a:p>
          <a:p>
            <a:pPr algn="just" defTabSz="407194">
              <a:tabLst>
                <a:tab pos="271463" algn="l"/>
              </a:tabLst>
            </a:pPr>
            <a:r>
              <a:rPr lang="es-ES" sz="1050"/>
              <a:t>	m) </a:t>
            </a:r>
            <a:r>
              <a:rPr lang="es-ES" sz="1050">
                <a:highlight>
                  <a:srgbClr val="FFFF00"/>
                </a:highlight>
              </a:rPr>
              <a:t>Impulsar la cultura científica</a:t>
            </a:r>
            <a:r>
              <a:rPr lang="es-ES" sz="1050"/>
              <a:t>, tecnológica e innovadora a través de la educación, la formación y </a:t>
            </a:r>
            <a:r>
              <a:rPr lang="es-ES" sz="1050">
                <a:highlight>
                  <a:srgbClr val="FFFF00"/>
                </a:highlight>
              </a:rPr>
              <a:t>la divulgación en todos los sectores y en el conjunto de la sociedad</a:t>
            </a:r>
            <a:r>
              <a:rPr lang="es-ES" sz="1050"/>
              <a:t>, dedicando esfuerzos específicos para incluir a colectivos con una mayor dificultad de acceso, incluyendo a personas que residen en zonas despobladas o con riesgo de despoblación.</a:t>
            </a:r>
          </a:p>
          <a:p>
            <a:pPr algn="just" defTabSz="271463"/>
            <a:r>
              <a:rPr lang="es-ES" sz="1050"/>
              <a:t> 	ñ) Promover la participación activa del sector privado y la sociedad civil en materia de investigación, desarrollo e innovación, y el reconocimiento social de la ciencia a través de la formación científica de la sociedad, </a:t>
            </a:r>
            <a:r>
              <a:rPr lang="es-ES" sz="1050">
                <a:highlight>
                  <a:srgbClr val="FFFF00"/>
                </a:highlight>
              </a:rPr>
              <a:t>de la divulgación científica y tecnológica</a:t>
            </a:r>
            <a:r>
              <a:rPr lang="es-ES" sz="1050"/>
              <a:t>, la participación ciudadana en la toma de decisiones científicas, así como el reconocimiento de la actividad innovadora y empresarial.</a:t>
            </a:r>
          </a:p>
          <a:p>
            <a:pPr algn="just" defTabSz="407194"/>
            <a:endParaRPr lang="es-ES" sz="1050"/>
          </a:p>
          <a:p>
            <a:pPr algn="just" defTabSz="407194"/>
            <a:r>
              <a:rPr lang="es-ES" sz="1050"/>
              <a:t>Artículo 38.3. Plan Estatal de Investigación Científica y Técnica y de Innovación </a:t>
            </a:r>
          </a:p>
          <a:p>
            <a:pPr algn="just" defTabSz="407194">
              <a:tabLst>
                <a:tab pos="271463" algn="l"/>
              </a:tabLst>
            </a:pPr>
            <a:r>
              <a:rPr lang="es-ES" sz="1050"/>
              <a:t>	c) </a:t>
            </a:r>
            <a:r>
              <a:rPr lang="es-ES" sz="1050">
                <a:highlight>
                  <a:srgbClr val="FFFF00"/>
                </a:highlight>
              </a:rPr>
              <a:t>Fomentar la divulgación científica</a:t>
            </a:r>
            <a:r>
              <a:rPr lang="es-ES" sz="1050"/>
              <a:t>, tecnológica e innovadora.</a:t>
            </a:r>
          </a:p>
          <a:p>
            <a:pPr algn="just" defTabSz="407194">
              <a:tabLst>
                <a:tab pos="271463" algn="l"/>
              </a:tabLst>
            </a:pPr>
            <a:r>
              <a:rPr lang="es-ES" sz="1050"/>
              <a:t>	e) </a:t>
            </a:r>
            <a:r>
              <a:rPr lang="es-ES" sz="1050">
                <a:highlight>
                  <a:srgbClr val="FFFF00"/>
                </a:highlight>
              </a:rPr>
              <a:t>Incentivar y reconocer el papel del personal de investigación en el fomento de la divulgación científica</a:t>
            </a:r>
            <a:r>
              <a:rPr lang="es-ES" sz="1050"/>
              <a:t>, tecnológica e innovadora, </a:t>
            </a:r>
            <a:r>
              <a:rPr lang="es-ES" sz="1050">
                <a:highlight>
                  <a:srgbClr val="FFFF00"/>
                </a:highlight>
              </a:rPr>
              <a:t>y de las Unidades de Cultura Científica y de la Innovación</a:t>
            </a:r>
            <a:r>
              <a:rPr lang="es-ES" sz="1050"/>
              <a:t> de universidades y centros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6945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C40995-F4B1-AEF5-C729-5EB01F2B621F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F2EC97D-57AA-D23F-ECAB-05417EB62129}"/>
              </a:ext>
            </a:extLst>
          </p:cNvPr>
          <p:cNvCxnSpPr/>
          <p:nvPr/>
        </p:nvCxnSpPr>
        <p:spPr>
          <a:xfrm>
            <a:off x="92869" y="6573180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hape 294">
            <a:extLst>
              <a:ext uri="{FF2B5EF4-FFF2-40B4-BE49-F238E27FC236}">
                <a16:creationId xmlns:a16="http://schemas.microsoft.com/office/drawing/2014/main" id="{53AF4629-55C1-FD8F-7963-A6D9EDD21E66}"/>
              </a:ext>
            </a:extLst>
          </p:cNvPr>
          <p:cNvSpPr/>
          <p:nvPr/>
        </p:nvSpPr>
        <p:spPr>
          <a:xfrm>
            <a:off x="4421278" y="6254673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08FE2E-2201-F99A-1ABF-4759E8B83FA8}"/>
              </a:ext>
            </a:extLst>
          </p:cNvPr>
          <p:cNvSpPr txBox="1"/>
          <p:nvPr/>
        </p:nvSpPr>
        <p:spPr>
          <a:xfrm>
            <a:off x="4200525" y="6573179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4B76A1-23DC-9CBB-FDC7-97BBE4789E31}"/>
              </a:ext>
            </a:extLst>
          </p:cNvPr>
          <p:cNvSpPr txBox="1"/>
          <p:nvPr/>
        </p:nvSpPr>
        <p:spPr>
          <a:xfrm>
            <a:off x="4071938" y="338773"/>
            <a:ext cx="443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/>
              <a:t>Ley Orgánica 2/2023, de 22 de marzo, del Sistema Universitario.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DDECFB-7037-6833-ECC1-73DAA6FBD7B9}"/>
              </a:ext>
            </a:extLst>
          </p:cNvPr>
          <p:cNvSpPr txBox="1"/>
          <p:nvPr/>
        </p:nvSpPr>
        <p:spPr>
          <a:xfrm>
            <a:off x="4071938" y="1827576"/>
            <a:ext cx="443519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/>
              <a:t>Artículo 2. El sistema universitario presta y garantiza el servicio público de la educación superior universitaria mediante la docencia, la investigación y la transferencia del conocimiento y son </a:t>
            </a:r>
            <a:r>
              <a:rPr lang="es-ES" sz="1050">
                <a:highlight>
                  <a:srgbClr val="FFFF00"/>
                </a:highlight>
              </a:rPr>
              <a:t>funciones</a:t>
            </a:r>
            <a:r>
              <a:rPr lang="es-ES" sz="1050"/>
              <a:t>:</a:t>
            </a:r>
          </a:p>
          <a:p>
            <a:pPr algn="just" defTabSz="271463"/>
            <a:r>
              <a:rPr lang="es-ES" sz="1050"/>
              <a:t>	c) La generación, desarrollo, </a:t>
            </a:r>
            <a:r>
              <a:rPr lang="es-ES" sz="1050">
                <a:highlight>
                  <a:srgbClr val="FFFF00"/>
                </a:highlight>
              </a:rPr>
              <a:t>difusión, transferencia e intercambio del conocimiento</a:t>
            </a:r>
            <a:r>
              <a:rPr lang="es-ES" sz="1050"/>
              <a:t> y la aplicabilidad de la investigación en todos los campos científicos, tecnológicos, sociales, humanísticos, artísticos y culturales.</a:t>
            </a:r>
          </a:p>
          <a:p>
            <a:pPr algn="just" defTabSz="271463"/>
            <a:r>
              <a:rPr lang="es-ES" sz="1050"/>
              <a:t>	f) La </a:t>
            </a:r>
            <a:r>
              <a:rPr lang="es-ES" sz="1050">
                <a:highlight>
                  <a:srgbClr val="FFFF00"/>
                </a:highlight>
              </a:rPr>
              <a:t>generación de espacios de creación y difusión de pensamiento crítico</a:t>
            </a:r>
            <a:r>
              <a:rPr lang="es-ES" sz="1050"/>
              <a:t>.</a:t>
            </a:r>
          </a:p>
          <a:p>
            <a:pPr algn="just" defTabSz="271463"/>
            <a:r>
              <a:rPr lang="es-ES" sz="1050"/>
              <a:t>	g) </a:t>
            </a:r>
            <a:r>
              <a:rPr lang="es-ES" sz="1050">
                <a:highlight>
                  <a:srgbClr val="FFFF00"/>
                </a:highlight>
              </a:rPr>
              <a:t>La transferencia e intercambio del conocimiento y de la cultura al conjunto de la sociedad</a:t>
            </a:r>
            <a:r>
              <a:rPr lang="es-ES" sz="1050"/>
              <a:t> a través de la actividad universitaria y la formación permanente o a lo largo de la vida del conjunto de la ciudadanía.</a:t>
            </a:r>
          </a:p>
          <a:p>
            <a:pPr algn="just"/>
            <a:endParaRPr lang="es-ES" sz="1050"/>
          </a:p>
          <a:p>
            <a:pPr algn="just"/>
            <a:r>
              <a:rPr lang="es-ES" sz="1050"/>
              <a:t>Artículo 69. Acreditación de los cuerpos docentes universitarios, apartado 2 relativo al procedimiento de acreditación, si indica que debe garantizarse:</a:t>
            </a:r>
          </a:p>
          <a:p>
            <a:pPr algn="just" defTabSz="271463"/>
            <a:r>
              <a:rPr lang="es-ES" sz="1050"/>
              <a:t>	c) </a:t>
            </a:r>
            <a:r>
              <a:rPr lang="es-ES" sz="1050">
                <a:highlight>
                  <a:srgbClr val="FFFF00"/>
                </a:highlight>
              </a:rPr>
              <a:t>Una evaluación </a:t>
            </a:r>
            <a:r>
              <a:rPr lang="es-ES" sz="1050">
                <a:solidFill>
                  <a:srgbClr val="FF0000"/>
                </a:solidFill>
                <a:highlight>
                  <a:srgbClr val="FFFF00"/>
                </a:highlight>
              </a:rPr>
              <a:t>tanto </a:t>
            </a:r>
            <a:r>
              <a:rPr lang="es-ES" sz="1050" u="sng">
                <a:solidFill>
                  <a:srgbClr val="FF0000"/>
                </a:solidFill>
                <a:highlight>
                  <a:srgbClr val="FFFF00"/>
                </a:highlight>
              </a:rPr>
              <a:t>cualitativa</a:t>
            </a:r>
            <a:r>
              <a:rPr lang="es-ES" sz="1050">
                <a:solidFill>
                  <a:srgbClr val="FF0000"/>
                </a:solidFill>
                <a:highlight>
                  <a:srgbClr val="FFFF00"/>
                </a:highlight>
              </a:rPr>
              <a:t> como cuantitativa </a:t>
            </a:r>
            <a:r>
              <a:rPr lang="es-ES" sz="1050">
                <a:highlight>
                  <a:srgbClr val="FFFF00"/>
                </a:highlight>
              </a:rPr>
              <a:t>de los méritos docentes y de investigación</a:t>
            </a:r>
            <a:r>
              <a:rPr lang="es-ES" sz="1050"/>
              <a:t>, y en su caso de </a:t>
            </a:r>
            <a:r>
              <a:rPr lang="es-ES" sz="1050">
                <a:highlight>
                  <a:srgbClr val="FFFF00"/>
                </a:highlight>
              </a:rPr>
              <a:t>transferencia del conocimiento</a:t>
            </a:r>
            <a:r>
              <a:rPr lang="es-ES" sz="1050"/>
              <a:t>, con una amplia gama de </a:t>
            </a:r>
            <a:r>
              <a:rPr lang="es-ES" sz="1050">
                <a:highlight>
                  <a:srgbClr val="FFFF00"/>
                </a:highlight>
              </a:rPr>
              <a:t>indicadores de relevancia científica e impacto social</a:t>
            </a:r>
            <a:r>
              <a:rPr lang="es-ES" sz="1050"/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6864AAB-2CC3-54EE-1732-7ECBD79F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96" y="1458462"/>
            <a:ext cx="2563236" cy="3453281"/>
          </a:xfrm>
          <a:prstGeom prst="rect">
            <a:avLst/>
          </a:prstGeom>
        </p:spPr>
      </p:pic>
      <p:sp>
        <p:nvSpPr>
          <p:cNvPr id="7" name="Shape 253">
            <a:extLst>
              <a:ext uri="{FF2B5EF4-FFF2-40B4-BE49-F238E27FC236}">
                <a16:creationId xmlns:a16="http://schemas.microsoft.com/office/drawing/2014/main" id="{83F36318-13EA-9134-7D0D-0C5A236EF9F8}"/>
              </a:ext>
            </a:extLst>
          </p:cNvPr>
          <p:cNvSpPr/>
          <p:nvPr/>
        </p:nvSpPr>
        <p:spPr>
          <a:xfrm>
            <a:off x="751165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32420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426E5BB-7424-71C5-70F9-C4D1FE5D4BAF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EE5894-D1B3-40A8-C964-1BD1676B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7" y="1471613"/>
            <a:ext cx="2536031" cy="340756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F2EC97D-57AA-D23F-ECAB-05417EB62129}"/>
              </a:ext>
            </a:extLst>
          </p:cNvPr>
          <p:cNvCxnSpPr/>
          <p:nvPr/>
        </p:nvCxnSpPr>
        <p:spPr>
          <a:xfrm>
            <a:off x="92869" y="6563850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hape 294">
            <a:extLst>
              <a:ext uri="{FF2B5EF4-FFF2-40B4-BE49-F238E27FC236}">
                <a16:creationId xmlns:a16="http://schemas.microsoft.com/office/drawing/2014/main" id="{53AF4629-55C1-FD8F-7963-A6D9EDD21E66}"/>
              </a:ext>
            </a:extLst>
          </p:cNvPr>
          <p:cNvSpPr/>
          <p:nvPr/>
        </p:nvSpPr>
        <p:spPr>
          <a:xfrm>
            <a:off x="4421278" y="6245343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08FE2E-2201-F99A-1ABF-4759E8B83FA8}"/>
              </a:ext>
            </a:extLst>
          </p:cNvPr>
          <p:cNvSpPr txBox="1"/>
          <p:nvPr/>
        </p:nvSpPr>
        <p:spPr>
          <a:xfrm>
            <a:off x="4200525" y="6563849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4B76A1-23DC-9CBB-FDC7-97BBE4789E31}"/>
              </a:ext>
            </a:extLst>
          </p:cNvPr>
          <p:cNvSpPr txBox="1"/>
          <p:nvPr/>
        </p:nvSpPr>
        <p:spPr>
          <a:xfrm>
            <a:off x="4071938" y="346879"/>
            <a:ext cx="443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Real Decreto 678/2023, de 18 de julio, por el que se regula la acreditación estatal para el acceso a los cuerpos docentes universitarios.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DDECFB-7037-6833-ECC1-73DAA6FBD7B9}"/>
              </a:ext>
            </a:extLst>
          </p:cNvPr>
          <p:cNvSpPr txBox="1"/>
          <p:nvPr/>
        </p:nvSpPr>
        <p:spPr>
          <a:xfrm>
            <a:off x="4071938" y="1827577"/>
            <a:ext cx="44351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/>
              <a:t>Preserva y actualiza el procedimiento vigente desde la entrada en vigor del Real Decreto 1312/2007, de 5 de octubre por el que se establece la acreditación nacional para el acceso a los cuerpos docentes universitarios.</a:t>
            </a:r>
          </a:p>
          <a:p>
            <a:pPr algn="just"/>
            <a:r>
              <a:rPr lang="es-ES" sz="1050"/>
              <a:t>Entre los méritos y competencias evaluables, se incluyen los Proyectos y contratos de investigación y de transferencia e intercambio del conocimiento para lo que se valorará el </a:t>
            </a:r>
            <a:r>
              <a:rPr lang="es-ES" sz="1050">
                <a:highlight>
                  <a:srgbClr val="FFFF00"/>
                </a:highlight>
              </a:rPr>
              <a:t>impacto científico y social </a:t>
            </a:r>
            <a:r>
              <a:rPr lang="es-ES" sz="1050"/>
              <a:t>mediante, entre otros resultados: </a:t>
            </a:r>
            <a:r>
              <a:rPr lang="es-ES" sz="1050">
                <a:highlight>
                  <a:srgbClr val="FFFF00"/>
                </a:highlight>
              </a:rPr>
              <a:t>la divulgación científica</a:t>
            </a:r>
            <a:r>
              <a:rPr lang="es-ES" sz="1050"/>
              <a:t>, transferencia al sector productivo, transferencia social (incluyendo </a:t>
            </a:r>
            <a:r>
              <a:rPr lang="es-ES" sz="1050" err="1"/>
              <a:t>microcredenciales</a:t>
            </a:r>
            <a:r>
              <a:rPr lang="es-ES" sz="1050"/>
              <a:t> de transferencia) e intercambio del conocimiento.</a:t>
            </a:r>
          </a:p>
        </p:txBody>
      </p:sp>
      <p:sp>
        <p:nvSpPr>
          <p:cNvPr id="7" name="Shape 253">
            <a:extLst>
              <a:ext uri="{FF2B5EF4-FFF2-40B4-BE49-F238E27FC236}">
                <a16:creationId xmlns:a16="http://schemas.microsoft.com/office/drawing/2014/main" id="{83F36318-13EA-9134-7D0D-0C5A236EF9F8}"/>
              </a:ext>
            </a:extLst>
          </p:cNvPr>
          <p:cNvSpPr/>
          <p:nvPr/>
        </p:nvSpPr>
        <p:spPr>
          <a:xfrm>
            <a:off x="751165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32174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259EBF-1320-7D44-2460-06C2C444EBC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FF7B9A-5C1B-B0C7-433C-D633E0A8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97" y="1478475"/>
            <a:ext cx="2526153" cy="34078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C4B76A1-23DC-9CBB-FDC7-97BBE4789E31}"/>
              </a:ext>
            </a:extLst>
          </p:cNvPr>
          <p:cNvSpPr txBox="1"/>
          <p:nvPr/>
        </p:nvSpPr>
        <p:spPr>
          <a:xfrm>
            <a:off x="4071938" y="340954"/>
            <a:ext cx="4435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Resolución de 19 de diciembre de 2023, de la Secretaría General de Universidades, por la que se aprueba la convocatoria de evaluación de la actividad investigadora.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DDECFB-7037-6833-ECC1-73DAA6FBD7B9}"/>
              </a:ext>
            </a:extLst>
          </p:cNvPr>
          <p:cNvSpPr txBox="1"/>
          <p:nvPr/>
        </p:nvSpPr>
        <p:spPr>
          <a:xfrm>
            <a:off x="4071938" y="1827576"/>
            <a:ext cx="44351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/>
              <a:t>En la evaluación se observarán los criterios generales establecidos en el artículo 7 de la Orden de 2 de diciembre de 1994 y en el apartado tercero de la Orden CNU/1181/2019, de 3 de diciembre. Dichos criterios generales se complementan con los criterios de evaluación generales y específicos aprobados para cada uno de los campos por </a:t>
            </a:r>
            <a:r>
              <a:rPr lang="es-ES" sz="1050">
                <a:highlight>
                  <a:srgbClr val="FFFF00"/>
                </a:highlight>
              </a:rPr>
              <a:t>resolución de la CNEAI de 5 de diciembre de 2023</a:t>
            </a:r>
            <a:r>
              <a:rPr lang="es-ES" sz="1050"/>
              <a:t>.</a:t>
            </a:r>
          </a:p>
        </p:txBody>
      </p:sp>
      <p:sp>
        <p:nvSpPr>
          <p:cNvPr id="7" name="Shape 253">
            <a:extLst>
              <a:ext uri="{FF2B5EF4-FFF2-40B4-BE49-F238E27FC236}">
                <a16:creationId xmlns:a16="http://schemas.microsoft.com/office/drawing/2014/main" id="{83F36318-13EA-9134-7D0D-0C5A236EF9F8}"/>
              </a:ext>
            </a:extLst>
          </p:cNvPr>
          <p:cNvSpPr/>
          <p:nvPr/>
        </p:nvSpPr>
        <p:spPr>
          <a:xfrm>
            <a:off x="751165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319B806-1156-9A8D-F56B-98E3BE70564F}"/>
              </a:ext>
            </a:extLst>
          </p:cNvPr>
          <p:cNvCxnSpPr/>
          <p:nvPr/>
        </p:nvCxnSpPr>
        <p:spPr>
          <a:xfrm>
            <a:off x="92869" y="6563850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hape 294">
            <a:extLst>
              <a:ext uri="{FF2B5EF4-FFF2-40B4-BE49-F238E27FC236}">
                <a16:creationId xmlns:a16="http://schemas.microsoft.com/office/drawing/2014/main" id="{C9FEFDC0-5E46-9A7C-3EF7-CE7D405C84F9}"/>
              </a:ext>
            </a:extLst>
          </p:cNvPr>
          <p:cNvSpPr/>
          <p:nvPr/>
        </p:nvSpPr>
        <p:spPr>
          <a:xfrm>
            <a:off x="4421278" y="6245343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9AB088-BEBC-36DE-96DC-C2DD3F2364C0}"/>
              </a:ext>
            </a:extLst>
          </p:cNvPr>
          <p:cNvSpPr txBox="1"/>
          <p:nvPr/>
        </p:nvSpPr>
        <p:spPr>
          <a:xfrm>
            <a:off x="4200525" y="6563849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069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ACE828-8544-2BE5-56A1-005701D0BFA4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481B22-6B46-A7EE-8D68-9B44FC96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5" y="1430850"/>
            <a:ext cx="2580811" cy="343642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F2EC97D-57AA-D23F-ECAB-05417EB62129}"/>
              </a:ext>
            </a:extLst>
          </p:cNvPr>
          <p:cNvCxnSpPr/>
          <p:nvPr/>
        </p:nvCxnSpPr>
        <p:spPr>
          <a:xfrm>
            <a:off x="92869" y="6540869"/>
            <a:ext cx="89154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hape 294">
            <a:extLst>
              <a:ext uri="{FF2B5EF4-FFF2-40B4-BE49-F238E27FC236}">
                <a16:creationId xmlns:a16="http://schemas.microsoft.com/office/drawing/2014/main" id="{53AF4629-55C1-FD8F-7963-A6D9EDD21E66}"/>
              </a:ext>
            </a:extLst>
          </p:cNvPr>
          <p:cNvSpPr/>
          <p:nvPr/>
        </p:nvSpPr>
        <p:spPr>
          <a:xfrm>
            <a:off x="4421278" y="6222362"/>
            <a:ext cx="201432" cy="268029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08FE2E-2201-F99A-1ABF-4759E8B83FA8}"/>
              </a:ext>
            </a:extLst>
          </p:cNvPr>
          <p:cNvSpPr txBox="1"/>
          <p:nvPr/>
        </p:nvSpPr>
        <p:spPr>
          <a:xfrm>
            <a:off x="4200525" y="6540868"/>
            <a:ext cx="64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4B76A1-23DC-9CBB-FDC7-97BBE4789E31}"/>
              </a:ext>
            </a:extLst>
          </p:cNvPr>
          <p:cNvSpPr txBox="1"/>
          <p:nvPr/>
        </p:nvSpPr>
        <p:spPr>
          <a:xfrm>
            <a:off x="4071938" y="325206"/>
            <a:ext cx="443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/>
              <a:t>Resolución de 5 de diciembre de 2023, de la CNEAI, por la que se publican los criterios para la evaluación de la actividad investigadora.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DDECFB-7037-6833-ECC1-73DAA6FBD7B9}"/>
              </a:ext>
            </a:extLst>
          </p:cNvPr>
          <p:cNvSpPr txBox="1"/>
          <p:nvPr/>
        </p:nvSpPr>
        <p:spPr>
          <a:xfrm>
            <a:off x="4071938" y="1827576"/>
            <a:ext cx="4435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/>
              <a:t>2. Las aportaciones </a:t>
            </a:r>
            <a:r>
              <a:rPr lang="es-ES" sz="1050">
                <a:highlight>
                  <a:srgbClr val="FFFF00"/>
                </a:highlight>
              </a:rPr>
              <a:t>solo serán valorables si contribuyen al progreso del conocimiento y presentan impacto científico o social</a:t>
            </a:r>
            <a:r>
              <a:rPr lang="es-ES" sz="1050"/>
              <a:t>, entendido este último como los beneficios evidenciables que aporta el conocimiento </a:t>
            </a:r>
            <a:r>
              <a:rPr lang="es-ES" sz="1050">
                <a:highlight>
                  <a:srgbClr val="FFFF00"/>
                </a:highlight>
              </a:rPr>
              <a:t>más allá del ámbito académico.</a:t>
            </a:r>
          </a:p>
          <a:p>
            <a:pPr algn="just"/>
            <a:r>
              <a:rPr lang="es-ES" sz="1050"/>
              <a:t>[…] y/o la contribución de dicha aportación a la </a:t>
            </a:r>
            <a:r>
              <a:rPr lang="es-ES" sz="1050">
                <a:highlight>
                  <a:srgbClr val="FFFF00"/>
                </a:highlight>
              </a:rPr>
              <a:t>generación de impacto social evidenciado, por ejemplo, a través de aportaciones al diseño e implementación de políticas públicas, contribución al desarrollo de soluciones a problemas sociales, o cualquier otro aspecto que se considere relevante.</a:t>
            </a:r>
          </a:p>
          <a:p>
            <a:pPr algn="just"/>
            <a:r>
              <a:rPr lang="es-ES" sz="1050"/>
              <a:t>[…] </a:t>
            </a:r>
            <a:r>
              <a:rPr lang="es-ES" sz="1050">
                <a:highlight>
                  <a:srgbClr val="FFFF00"/>
                </a:highlight>
              </a:rPr>
              <a:t>se requerirá el depósito de los resultados de la investigación que se sometan a evaluación en repositorios institucionales</a:t>
            </a:r>
            <a:r>
              <a:rPr lang="es-ES" sz="1050"/>
              <a:t>, temáticos o generalistas de acceso abierto, incluyendo un identificador persistente (DOI, </a:t>
            </a:r>
            <a:r>
              <a:rPr lang="es-ES" sz="1050" err="1"/>
              <a:t>Handle</a:t>
            </a:r>
            <a:r>
              <a:rPr lang="es-ES" sz="1050"/>
              <a:t>, ARK, SWHID, o, en general, una URI/URL única permanente).</a:t>
            </a:r>
            <a:endParaRPr lang="es-ES" sz="1050">
              <a:highlight>
                <a:srgbClr val="FFFF00"/>
              </a:highlight>
            </a:endParaRPr>
          </a:p>
          <a:p>
            <a:pPr algn="just"/>
            <a:r>
              <a:rPr lang="es-ES" sz="1050"/>
              <a:t>[…] concretando </a:t>
            </a:r>
            <a:r>
              <a:rPr lang="es-ES" sz="1050">
                <a:highlight>
                  <a:srgbClr val="FFFF00"/>
                </a:highlight>
              </a:rPr>
              <a:t>su aportación específica a los mismos en los casos de coautoría o autoría múltiple</a:t>
            </a:r>
            <a:r>
              <a:rPr lang="es-ES" sz="1050"/>
              <a:t>. En el caso de las publicaciones </a:t>
            </a:r>
            <a:r>
              <a:rPr lang="es-ES" sz="1050">
                <a:highlight>
                  <a:srgbClr val="FFFF00"/>
                </a:highlight>
              </a:rPr>
              <a:t>esta información deberá aportarse de acuerdo con la taxonomía </a:t>
            </a:r>
            <a:r>
              <a:rPr lang="es-ES" sz="1050" err="1">
                <a:highlight>
                  <a:srgbClr val="FFFF00"/>
                </a:highlight>
              </a:rPr>
              <a:t>CRediT</a:t>
            </a:r>
            <a:r>
              <a:rPr lang="es-ES" sz="1050">
                <a:highlight>
                  <a:srgbClr val="FFFF00"/>
                </a:highlight>
              </a:rPr>
              <a:t> </a:t>
            </a:r>
            <a:r>
              <a:rPr lang="es-ES" sz="1050"/>
              <a:t>(</a:t>
            </a:r>
            <a:r>
              <a:rPr lang="es-ES" sz="1050" err="1"/>
              <a:t>Contributor</a:t>
            </a:r>
            <a:r>
              <a:rPr lang="es-ES" sz="1050"/>
              <a:t> Roles </a:t>
            </a:r>
            <a:r>
              <a:rPr lang="es-ES" sz="1050" err="1"/>
              <a:t>Taxonomy</a:t>
            </a:r>
            <a:r>
              <a:rPr lang="es-ES" sz="1050"/>
              <a:t>, </a:t>
            </a:r>
            <a:r>
              <a:rPr lang="es-ES" sz="1050">
                <a:hlinkClick r:id="rId3"/>
              </a:rPr>
              <a:t>https://credit.niso.org</a:t>
            </a:r>
            <a:r>
              <a:rPr lang="es-ES" sz="1050"/>
              <a:t>).</a:t>
            </a:r>
          </a:p>
          <a:p>
            <a:pPr algn="just"/>
            <a:r>
              <a:rPr lang="es-ES" sz="1050"/>
              <a:t>En el caso de las publicaciones, </a:t>
            </a:r>
            <a:r>
              <a:rPr lang="es-ES" sz="1050">
                <a:highlight>
                  <a:srgbClr val="FFFF00"/>
                </a:highlight>
              </a:rPr>
              <a:t>su indexación en un determinado repertorio bibliográfico o base de datos puede servir como un argumento complementario</a:t>
            </a:r>
            <a:r>
              <a:rPr lang="es-ES" sz="1050"/>
              <a:t> en la defensa narrativa que se haga de la aportación, pero </a:t>
            </a:r>
            <a:r>
              <a:rPr lang="es-ES" sz="1050">
                <a:highlight>
                  <a:srgbClr val="FFFF00"/>
                </a:highlight>
              </a:rPr>
              <a:t>no así para obtener de forma automática una valoración positiva de esta</a:t>
            </a:r>
            <a:r>
              <a:rPr lang="es-ES" sz="1050"/>
              <a:t>, sin tener en cuenta la calidad intrínseca del contenido.</a:t>
            </a:r>
          </a:p>
        </p:txBody>
      </p:sp>
      <p:sp>
        <p:nvSpPr>
          <p:cNvPr id="7" name="Shape 253">
            <a:extLst>
              <a:ext uri="{FF2B5EF4-FFF2-40B4-BE49-F238E27FC236}">
                <a16:creationId xmlns:a16="http://schemas.microsoft.com/office/drawing/2014/main" id="{83F36318-13EA-9134-7D0D-0C5A236EF9F8}"/>
              </a:ext>
            </a:extLst>
          </p:cNvPr>
          <p:cNvSpPr/>
          <p:nvPr/>
        </p:nvSpPr>
        <p:spPr>
          <a:xfrm>
            <a:off x="751165" y="1084602"/>
            <a:ext cx="2968934" cy="420634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tx1">
              <a:alpha val="11150"/>
            </a:scheme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30512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SAVECSVWITHSESSION" val="True"/>
  <p:tag name="ANSWERNOWTEXT" val="Contestar ahora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SHOWBARVISIBLE" val="True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THINKCELLUNDODONOTDELETE" val="2"/>
  <p:tag name="CSVFORMAT" val="0"/>
  <p:tag name="COUNTDOWNSECONDS" val="10"/>
  <p:tag name="CHARTVALUEFORMAT" val="0"/>
  <p:tag name="RACERSMAXDISPLAYED" val="5"/>
  <p:tag name="BUBBLEVALUEFORMAT" val="0.0"/>
  <p:tag name="CUSTOMCELLBACKCOLOR3" val="-268652"/>
  <p:tag name="GRIDOPACITY" val="90"/>
  <p:tag name="RESETCHARTS" val="True"/>
  <p:tag name="INCORRECTPOINTVALUE" val="0"/>
  <p:tag name="FIBDISPLAYRESULTS" val="True"/>
  <p:tag name="PRRESPONSE5" val="6"/>
  <p:tag name="SHOWFLASHWARNING" val="True"/>
  <p:tag name="USESECONDARYMONITOR" val="True"/>
  <p:tag name="INPUTSOURCE" val="1"/>
  <p:tag name="AUTOUPDATEALIASES" val="True"/>
  <p:tag name="MAXRESPONDERS" val="5"/>
  <p:tag name="CUSTOMCELLBACKCOLOR4" val="-8355712"/>
  <p:tag name="GRIDPOSITION" val="1"/>
  <p:tag name="CORRECTPOINTVALUE" val="1"/>
  <p:tag name="FIBINCLUDEOTHER" val="True"/>
  <p:tag name="PRRESPONSE7" val="4"/>
  <p:tag name="EXPANDSHOWBAR" val="True"/>
  <p:tag name="NUMRESPONSES" val="1"/>
  <p:tag name="PARTICIPANTSINLEADERBOARD" val="5"/>
  <p:tag name="CUSTOMCELLBACKCOLOR1" val="-657956"/>
  <p:tag name="CHARTCOLORS" val="0"/>
  <p:tag name="AUTOADJUSTPARTRANGE" val="True"/>
  <p:tag name="PRRESPONSE6" val="5"/>
  <p:tag name="ANSWERNOWSTYLE" val="-1"/>
  <p:tag name="REVIEWONLY" val="False"/>
  <p:tag name="CUSTOMGRIDBACKCOLOR" val="-2830136"/>
  <p:tag name="MULTIRESPDIVISOR" val="1"/>
  <p:tag name="PRRESPONSE1" val="10"/>
  <p:tag name="RACEENDPOINTS" val="100"/>
  <p:tag name="DISPLAYDEVICEID" val="True"/>
  <p:tag name="CHARTSCALE" val="True"/>
  <p:tag name="COUNTDOWNSTYLE" val="-1"/>
  <p:tag name="BUBBLEGROUPING" val="3"/>
  <p:tag name="REALTIMEBACKUP" val="False"/>
  <p:tag name="RESPCOUNTERSTYLE" val="-1"/>
  <p:tag name="GRIDSIZE" val="{Width=800, Height=600}"/>
  <p:tag name="TAKE-OFF DISPLAYTYPE" val="0"/>
  <p:tag name="PARTLISTDEFAULT" val="1"/>
  <p:tag name="TEAMSINLEADERBOARD" val="5"/>
  <p:tag name="BACKUPMAINTENANCE" val="7"/>
  <p:tag name="DISPLAYDEVICENUMBER" val="True"/>
  <p:tag name="PRRESPONSE10" val="1"/>
  <p:tag name="PRRESPONSE2" val="9"/>
  <p:tag name="DELIMITERS" val="3.1"/>
  <p:tag name="LUIDIAENABLED" val="False"/>
  <p:tag name="WASPOLLED" val="CBB872A3194A493EA586B0B38370496B"/>
  <p:tag name="PPTVERSION" val="16"/>
  <p:tag name="TPOS" val="2"/>
  <p:tag name="TPPRESENTATIONGUID" val="ea2bdea4-c281-434f-b74c-aae5f754a223"/>
  <p:tag name="TPVERSION" val="8"/>
  <p:tag name="TPFULLVERSION" val="9.0.13.17"/>
  <p:tag name="TPLASTSAVEVERSION" val="6.4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1341</Words>
  <Application>Microsoft Office PowerPoint</Application>
  <PresentationFormat>Presentación en pantalla (4:3)</PresentationFormat>
  <Paragraphs>73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Sniglet</vt:lpstr>
      <vt:lpstr>Wingdings</vt:lpstr>
      <vt:lpstr>Standarddesign</vt:lpstr>
      <vt:lpstr>1_Standarddesign</vt:lpstr>
      <vt:lpstr>Guía de valorización de la actividad divulgadora 2.0 Actualización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Guía de valorización de la actividad divulgadora 2.0 Actualización 2024</vt:lpstr>
    </vt:vector>
  </TitlesOfParts>
  <Company>PresentationPoint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</dc:title>
  <dc:creator>PresentationPoint</dc:creator>
  <cp:lastModifiedBy>Alberto Nájera López</cp:lastModifiedBy>
  <cp:revision>9</cp:revision>
  <cp:lastPrinted>2005-03-15T07:48:11Z</cp:lastPrinted>
  <dcterms:created xsi:type="dcterms:W3CDTF">2004-11-16T16:03:16Z</dcterms:created>
  <dcterms:modified xsi:type="dcterms:W3CDTF">2024-11-18T12:30:27Z</dcterms:modified>
</cp:coreProperties>
</file>